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3" r:id="rId3"/>
    <p:sldId id="424" r:id="rId4"/>
    <p:sldId id="336" r:id="rId5"/>
    <p:sldId id="409" r:id="rId6"/>
    <p:sldId id="335" r:id="rId7"/>
    <p:sldId id="410" r:id="rId8"/>
    <p:sldId id="405" r:id="rId9"/>
    <p:sldId id="363" r:id="rId10"/>
    <p:sldId id="342" r:id="rId11"/>
    <p:sldId id="391" r:id="rId12"/>
    <p:sldId id="344" r:id="rId13"/>
    <p:sldId id="345" r:id="rId14"/>
    <p:sldId id="411" r:id="rId15"/>
    <p:sldId id="392" r:id="rId16"/>
    <p:sldId id="412" r:id="rId17"/>
    <p:sldId id="413" r:id="rId18"/>
    <p:sldId id="258" r:id="rId19"/>
    <p:sldId id="415" r:id="rId20"/>
    <p:sldId id="417" r:id="rId21"/>
    <p:sldId id="422" r:id="rId22"/>
    <p:sldId id="423" r:id="rId23"/>
    <p:sldId id="419" r:id="rId24"/>
    <p:sldId id="420" r:id="rId25"/>
    <p:sldId id="42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0"/>
    <p:restoredTop sz="66338"/>
  </p:normalViewPr>
  <p:slideViewPr>
    <p:cSldViewPr snapToGrid="0" snapToObjects="1">
      <p:cViewPr varScale="1">
        <p:scale>
          <a:sx n="130" d="100"/>
          <a:sy n="130" d="100"/>
        </p:scale>
        <p:origin x="536" y="192"/>
      </p:cViewPr>
      <p:guideLst>
        <p:guide orient="horz" pos="2184"/>
        <p:guide pos="3744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1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a lot of information. Let’s try to break it down into a mental model. Here’s a template for making </a:t>
            </a:r>
            <a:r>
              <a:rPr lang="en-US" i="1" dirty="0"/>
              <a:t>any</a:t>
            </a:r>
            <a:r>
              <a:rPr lang="en-US" i="0" dirty="0"/>
              <a:t> kind of graph with ggplot2. </a:t>
            </a:r>
            <a:endParaRPr lang="en-US" dirty="0"/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baseline="0" dirty="0"/>
              <a:t>Pick a tidy data frame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Choose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good time to introduce the idea of ”tidy” data that also gives the “</a:t>
            </a:r>
            <a:r>
              <a:rPr lang="en-US" dirty="0" err="1"/>
              <a:t>tidyverse</a:t>
            </a:r>
            <a:r>
              <a:rPr lang="en-US" dirty="0"/>
              <a:t>” its name. </a:t>
            </a:r>
          </a:p>
          <a:p>
            <a:endParaRPr lang="en-US" dirty="0"/>
          </a:p>
          <a:p>
            <a:r>
              <a:rPr lang="en-US" dirty="0"/>
              <a:t>Any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r>
              <a:rPr lang="en-US" dirty="0"/>
              <a:t>The opposite of “tidy” data is often called “messy” and often times one of the first data analysis tasks is to convert “messy” data into “tidy data.”</a:t>
            </a:r>
          </a:p>
          <a:p>
            <a:endParaRPr lang="en-US" dirty="0"/>
          </a:p>
          <a:p>
            <a:r>
              <a:rPr lang="en-US" u="sng" dirty="0"/>
              <a:t>Question</a:t>
            </a:r>
            <a:r>
              <a:rPr lang="en-US" dirty="0"/>
              <a:t>: do you think that the “orders” data frame is tidy? Why or why not?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case is in its own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data</a:t>
            </a:r>
            <a:r>
              <a:rPr lang="en-US" baseline="0" dirty="0"/>
              <a:t> can be displayed, and to tell </a:t>
            </a:r>
            <a:r>
              <a:rPr lang="en-US" baseline="0" dirty="0" err="1"/>
              <a:t>ggplot</a:t>
            </a:r>
            <a:r>
              <a:rPr lang="en-US" baseline="0" dirty="0"/>
              <a:t> what type of graph you want you pick a </a:t>
            </a:r>
            <a:r>
              <a:rPr lang="en-US" b="1" baseline="0" dirty="0" err="1"/>
              <a:t>geom</a:t>
            </a:r>
            <a:r>
              <a:rPr lang="en-US" baseline="0" dirty="0"/>
              <a:t>_ function.</a:t>
            </a:r>
          </a:p>
          <a:p>
            <a:endParaRPr lang="en-US" baseline="0" dirty="0"/>
          </a:p>
          <a:p>
            <a:r>
              <a:rPr lang="en-US" baseline="0" dirty="0"/>
              <a:t>Here are the top 6 most useful </a:t>
            </a:r>
            <a:r>
              <a:rPr lang="en-US" baseline="0" dirty="0" err="1"/>
              <a:t>geom</a:t>
            </a:r>
            <a:r>
              <a:rPr lang="en-US" baseline="0" dirty="0"/>
              <a:t> functions for visualizing clinical data, but there are many more. With these 6 you can make histograms, bar plots, scatter plots, dot plots, boxplots, and line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ggplot2 Cheat</a:t>
            </a:r>
            <a:r>
              <a:rPr lang="en-US" baseline="0" dirty="0"/>
              <a:t> Sheet (hand out) is great to have on hand as you’re exploring your data with </a:t>
            </a:r>
            <a:r>
              <a:rPr lang="en-US" baseline="0" dirty="0" err="1"/>
              <a:t>ggplot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we've picked a tidy data frame, we've picked a </a:t>
            </a:r>
            <a:r>
              <a:rPr lang="en-US" dirty="0" err="1"/>
              <a:t>geom</a:t>
            </a:r>
            <a:r>
              <a:rPr lang="en-US" dirty="0"/>
              <a:t> function, what's left now is to write aesthetic mappings. </a:t>
            </a:r>
          </a:p>
          <a:p>
            <a:endParaRPr lang="en-US" dirty="0"/>
          </a:p>
          <a:p>
            <a:r>
              <a:rPr lang="en-US" dirty="0"/>
              <a:t>So what's an aesthetic mapping? An aesthetic mapping is a definition of how you what the variables of your data frame represented as graphical markings on your plot.</a:t>
            </a:r>
          </a:p>
          <a:p>
            <a:endParaRPr lang="en-US" dirty="0"/>
          </a:p>
          <a:p>
            <a:r>
              <a:rPr lang="en-US" dirty="0"/>
              <a:t>For example, consider this data frame with 3 columns a, b, c, and this x/y graph.</a:t>
            </a:r>
          </a:p>
          <a:p>
            <a:endParaRPr lang="en-US" dirty="0"/>
          </a:p>
          <a:p>
            <a:r>
              <a:rPr lang="en-US" dirty="0"/>
              <a:t>* The aesthetic mapping above defines that x axis value of each marking should come from the "a"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axis value from the "b"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since we’re now out of axes, we can define that the color should come from the "c" column. R figures out a reasonable color scale but you can fine tune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expected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answer: D</a:t>
            </a:r>
          </a:p>
          <a:p>
            <a:endParaRPr lang="en-US" dirty="0"/>
          </a:p>
          <a:p>
            <a:r>
              <a:rPr lang="en-US" dirty="0"/>
              <a:t>Color – can be continuous gradients, as in gene expression heatmaps</a:t>
            </a:r>
          </a:p>
          <a:p>
            <a:endParaRPr lang="en-US" dirty="0"/>
          </a:p>
          <a:p>
            <a:r>
              <a:rPr lang="en-US" dirty="0"/>
              <a:t>(If </a:t>
            </a:r>
            <a:r>
              <a:rPr lang="en-US" dirty="0" err="1"/>
              <a:t>cts</a:t>
            </a:r>
            <a:r>
              <a:rPr lang="en-US" dirty="0"/>
              <a:t> vs discrete are not clear, review orders dataset)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2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9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09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block we will introduce ourselves to R and the concepts of reproducible reporting.</a:t>
            </a:r>
          </a:p>
          <a:p>
            <a:endParaRPr lang="en-US" dirty="0"/>
          </a:p>
          <a:p>
            <a:r>
              <a:rPr lang="en-US" dirty="0"/>
              <a:t>First Hour:  Getting oriented to the R programming language and basic coding concepts</a:t>
            </a:r>
          </a:p>
          <a:p>
            <a:endParaRPr lang="en-US" dirty="0"/>
          </a:p>
          <a:p>
            <a:r>
              <a:rPr lang="en-US" dirty="0"/>
              <a:t>Second Hour:  Learning reproducible reporting practices and tools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2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hour our goal is to develop some familiarity with the R programming language as well as some basic proficiency with coding fundamentals as they are implemented in R.</a:t>
            </a:r>
          </a:p>
          <a:p>
            <a:endParaRPr lang="en-US" dirty="0"/>
          </a:p>
          <a:p>
            <a:r>
              <a:rPr lang="en-US" dirty="0"/>
              <a:t>We will log into the R environment and learn about the how to execute code in the console.</a:t>
            </a:r>
          </a:p>
          <a:p>
            <a:endParaRPr lang="en-US" dirty="0"/>
          </a:p>
          <a:p>
            <a:r>
              <a:rPr lang="en-US" dirty="0"/>
              <a:t>Upon this we will layer concepts of functions and objects.  We will use some basic functions and make some objects.</a:t>
            </a:r>
          </a:p>
          <a:p>
            <a:endParaRPr lang="en-US" dirty="0"/>
          </a:p>
          <a:p>
            <a:r>
              <a:rPr lang="en-US" dirty="0"/>
              <a:t>Finally we will access and interact with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Warning useful - Good to think about NAs in the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We’ll be using the </a:t>
            </a:r>
            <a:r>
              <a:rPr lang="en-US" i="0" dirty="0" err="1"/>
              <a:t>ggplot</a:t>
            </a:r>
            <a:r>
              <a:rPr lang="en-US" i="0" dirty="0"/>
              <a:t> package for creating graphics. </a:t>
            </a:r>
            <a:r>
              <a:rPr lang="en-US" i="0" dirty="0" err="1"/>
              <a:t>ggplot</a:t>
            </a:r>
            <a:r>
              <a:rPr lang="en-US" i="0" dirty="0"/>
              <a:t>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so it will get loaded when you load the </a:t>
            </a:r>
            <a:r>
              <a:rPr lang="en-US" i="0" baseline="0" dirty="0" err="1"/>
              <a:t>tidyverse</a:t>
            </a:r>
            <a:r>
              <a:rPr lang="en-US" i="0" baseline="0" dirty="0"/>
              <a:t> metapackage by running library(</a:t>
            </a:r>
            <a:r>
              <a:rPr lang="en-US" i="0" baseline="0" dirty="0" err="1"/>
              <a:t>tidyverse</a:t>
            </a:r>
            <a:r>
              <a:rPr lang="en-US" i="0" baseline="0" dirty="0"/>
              <a:t>)</a:t>
            </a:r>
            <a:endParaRPr lang="en-US" b="0" i="0" baseline="0" dirty="0"/>
          </a:p>
          <a:p>
            <a:endParaRPr lang="en-US" b="0" i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"grammar of graphics" for data visualization.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that you can build any type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by specifying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specifies 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graph,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how the data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represented as visual marks on that 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should be a consistent way, or 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construct any type of graph.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advantage of ggplot2 over other graphics packages for R is this consistent grammar, which makes it easy to try out a bunch of different ways to display your data without having to change much code.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Here is how you use </a:t>
            </a:r>
            <a:r>
              <a:rPr lang="en-US" i="0" baseline="0" dirty="0" err="1"/>
              <a:t>ggplot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You can see that we give it a data frame, in this case, our ESR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We specify the type of graph, or “</a:t>
            </a:r>
            <a:r>
              <a:rPr lang="en-US" i="0" baseline="0" dirty="0" err="1"/>
              <a:t>geom</a:t>
            </a:r>
            <a:r>
              <a:rPr lang="en-US" i="0" baseline="0" dirty="0"/>
              <a:t>”, in this case, a histogram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we specify an aesthetic mapping, in this case, saying that we want the variable “Result” which contains results of ESR testing values, on the x axis.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 few more details to note: you always start a plot with the </a:t>
            </a:r>
            <a:r>
              <a:rPr lang="en-US" i="0" baseline="0" dirty="0" err="1"/>
              <a:t>ggplot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To connect the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 to the </a:t>
            </a:r>
            <a:r>
              <a:rPr lang="en-US" i="0" baseline="0" dirty="0" err="1"/>
              <a:t>geom</a:t>
            </a:r>
            <a:r>
              <a:rPr lang="en-US" i="0" baseline="0" dirty="0"/>
              <a:t> function you use a ‘+’ sign which should be put at the end of the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the mappings need to go into the </a:t>
            </a:r>
            <a:r>
              <a:rPr lang="en-US" i="0" baseline="0" dirty="0" err="1"/>
              <a:t>aes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serialmentor.com/dataviz/index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Session 4</a:t>
            </a:r>
          </a:p>
          <a:p>
            <a:r>
              <a:rPr lang="en-US" sz="2800" b="1" dirty="0"/>
              <a:t>Visualize Data</a:t>
            </a:r>
            <a:endParaRPr lang="en-US" sz="2000" b="1" dirty="0"/>
          </a:p>
          <a:p>
            <a:r>
              <a:rPr lang="en-US" sz="2400" dirty="0"/>
              <a:t>May 6, 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131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408516"/>
            <a:ext cx="2856879" cy="1938992"/>
            <a:chOff x="896764" y="1380787"/>
            <a:chExt cx="2365216" cy="1938992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Choose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Pick a “Tidy” Data Frame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982232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245" y="982232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EF5D-709F-834F-AFC8-8C08FCB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5B3CA-85E9-6D44-AF2F-C520799E44D0}"/>
              </a:ext>
            </a:extLst>
          </p:cNvPr>
          <p:cNvSpPr txBox="1"/>
          <p:nvPr/>
        </p:nvSpPr>
        <p:spPr>
          <a:xfrm>
            <a:off x="354842" y="6277970"/>
            <a:ext cx="94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Fundamentals of Data Visualization</a:t>
            </a:r>
            <a:r>
              <a:rPr lang="en-US" dirty="0"/>
              <a:t>, by Claus Wilke, licensed under CC-BY-NC-ND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3E07-D45B-CC4E-9268-BC247991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6" y="2037474"/>
            <a:ext cx="9430603" cy="4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875E5F-0DFE-944E-AD1C-2D8D899C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1852863"/>
            <a:ext cx="9720072" cy="4596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Consider the 6 aesthetics shown just previously. All aesthetics can be used for discrete variables, but only some can be used for continuous variables. </a:t>
            </a:r>
          </a:p>
          <a:p>
            <a:pPr marL="0" indent="0">
              <a:buNone/>
            </a:pPr>
            <a:r>
              <a:rPr lang="en-US" dirty="0"/>
              <a:t>Which aesthetics can be used </a:t>
            </a:r>
            <a:r>
              <a:rPr lang="en-US" u="sng" dirty="0"/>
              <a:t>only</a:t>
            </a:r>
            <a:r>
              <a:rPr lang="en-US" dirty="0"/>
              <a:t> for </a:t>
            </a:r>
            <a:r>
              <a:rPr lang="en-US" u="sng" dirty="0"/>
              <a:t>discrete</a:t>
            </a:r>
            <a:r>
              <a:rPr lang="en-US" dirty="0"/>
              <a:t> variables?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AutoNum type="alphaUcPeriod"/>
            </a:pPr>
            <a:r>
              <a:rPr lang="en-US" dirty="0"/>
              <a:t>Color</a:t>
            </a:r>
          </a:p>
          <a:p>
            <a:pPr marL="914400" indent="-914400">
              <a:buAutoNum type="alphaUcPeriod"/>
            </a:pPr>
            <a:r>
              <a:rPr lang="en-US" dirty="0"/>
              <a:t>Line type</a:t>
            </a:r>
          </a:p>
          <a:p>
            <a:pPr marL="914400" indent="-914400">
              <a:buAutoNum type="alphaUcPeriod"/>
            </a:pPr>
            <a:r>
              <a:rPr lang="en-US" dirty="0"/>
              <a:t>Shape</a:t>
            </a:r>
          </a:p>
          <a:p>
            <a:pPr marL="914400" indent="-914400">
              <a:buAutoNum type="alphaUcPeriod"/>
            </a:pPr>
            <a:r>
              <a:rPr lang="en-US" dirty="0"/>
              <a:t>B + C</a:t>
            </a:r>
          </a:p>
          <a:p>
            <a:pPr marL="914400" indent="-914400">
              <a:buAutoNum type="alphaUcPeriod"/>
            </a:pPr>
            <a:r>
              <a:rPr lang="en-US" dirty="0"/>
              <a:t>A + B +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3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4.”</a:t>
            </a:r>
          </a:p>
        </p:txBody>
      </p:sp>
    </p:spTree>
    <p:extLst>
      <p:ext uri="{BB962C8B-B14F-4D97-AF65-F5344CB8AC3E}">
        <p14:creationId xmlns:p14="http://schemas.microsoft.com/office/powerpoint/2010/main" val="249229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Setting</a:t>
            </a:r>
            <a:r>
              <a:rPr lang="en-US" sz="6000" dirty="0"/>
              <a:t> vs </a:t>
            </a:r>
            <a:r>
              <a:rPr lang="en-US" sz="6000" b="1" dirty="0">
                <a:solidFill>
                  <a:srgbClr val="92D050"/>
                </a:solidFill>
              </a:rPr>
              <a:t>Mapping</a:t>
            </a:r>
            <a:r>
              <a:rPr lang="en-US" sz="6000" dirty="0"/>
              <a:t> Aesthetics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2422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39CC-F05C-E24D-8D37-D8F1C9BC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3" y="1190768"/>
            <a:ext cx="7678434" cy="47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8730" y="464949"/>
          <a:ext cx="10841895" cy="6075333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45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3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7:00 am - 8:00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BREAKFAST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8:00 am - 8:10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Instructions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0618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8:10 am - 9:50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Introduction to R and RStudio for Reproducible Reporting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395959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9:50 am - 10:10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48397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10:10 am - 11:50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Wrangling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849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12:00 pm - 1:00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LUNCH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1:00 pm - 2:50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Understanding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2:50 pm - 3:10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76025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3:10 pm - 5:00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Exploratory Data Analysis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52577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2CD90C-0718-E344-9EDF-90C55DA52D8B}"/>
              </a:ext>
            </a:extLst>
          </p:cNvPr>
          <p:cNvSpPr/>
          <p:nvPr/>
        </p:nvSpPr>
        <p:spPr>
          <a:xfrm>
            <a:off x="718729" y="4520191"/>
            <a:ext cx="10841895" cy="63265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D32A5-2C50-C04A-993A-5D6D0065C795}"/>
              </a:ext>
            </a:extLst>
          </p:cNvPr>
          <p:cNvSpPr txBox="1"/>
          <p:nvPr/>
        </p:nvSpPr>
        <p:spPr>
          <a:xfrm>
            <a:off x="7451678" y="1838147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92D050"/>
                </a:solidFill>
              </a:rPr>
              <a:t>Inside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rgbClr val="92D050"/>
                </a:solidFill>
              </a:rPr>
              <a:t>map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rgbClr val="92D050"/>
                </a:solidFill>
              </a:rPr>
              <a:t>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8BD1C5-6A38-E144-ACC3-915BEBE2C419}"/>
              </a:ext>
            </a:extLst>
          </p:cNvPr>
          <p:cNvCxnSpPr>
            <a:cxnSpLocks/>
          </p:cNvCxnSpPr>
          <p:nvPr/>
        </p:nvCxnSpPr>
        <p:spPr>
          <a:xfrm flipH="1">
            <a:off x="8188657" y="3407807"/>
            <a:ext cx="450376" cy="1189138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7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C4C70-F0E9-2647-AC02-0B2E916D9DCA}"/>
              </a:ext>
            </a:extLst>
          </p:cNvPr>
          <p:cNvSpPr txBox="1"/>
          <p:nvPr/>
        </p:nvSpPr>
        <p:spPr>
          <a:xfrm>
            <a:off x="5486400" y="3575063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Outside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set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chemeClr val="accent2"/>
                </a:solidFill>
              </a:rPr>
              <a:t>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EC399-648E-A84B-9A9C-F02D235E5841}"/>
              </a:ext>
            </a:extLst>
          </p:cNvPr>
          <p:cNvCxnSpPr>
            <a:cxnSpLocks/>
          </p:cNvCxnSpPr>
          <p:nvPr/>
        </p:nvCxnSpPr>
        <p:spPr>
          <a:xfrm>
            <a:off x="7410734" y="5144723"/>
            <a:ext cx="491320" cy="696519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6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642459AF-7267-674B-8659-584C6D0DF0E4}"/>
              </a:ext>
            </a:extLst>
          </p:cNvPr>
          <p:cNvSpPr/>
          <p:nvPr/>
        </p:nvSpPr>
        <p:spPr>
          <a:xfrm>
            <a:off x="4626592" y="3384645"/>
            <a:ext cx="3523192" cy="1091821"/>
          </a:xfrm>
          <a:custGeom>
            <a:avLst/>
            <a:gdLst>
              <a:gd name="connsiteX0" fmla="*/ 3070746 w 3100111"/>
              <a:gd name="connsiteY0" fmla="*/ 1091821 h 1091821"/>
              <a:gd name="connsiteX1" fmla="*/ 3084394 w 3100111"/>
              <a:gd name="connsiteY1" fmla="*/ 627797 h 1091821"/>
              <a:gd name="connsiteX2" fmla="*/ 2879677 w 3100111"/>
              <a:gd name="connsiteY2" fmla="*/ 409433 h 1091821"/>
              <a:gd name="connsiteX3" fmla="*/ 1951629 w 3100111"/>
              <a:gd name="connsiteY3" fmla="*/ 436728 h 1091821"/>
              <a:gd name="connsiteX4" fmla="*/ 1201003 w 3100111"/>
              <a:gd name="connsiteY4" fmla="*/ 518615 h 1091821"/>
              <a:gd name="connsiteX5" fmla="*/ 464024 w 3100111"/>
              <a:gd name="connsiteY5" fmla="*/ 423080 h 1091821"/>
              <a:gd name="connsiteX6" fmla="*/ 177421 w 3100111"/>
              <a:gd name="connsiteY6" fmla="*/ 259307 h 1091821"/>
              <a:gd name="connsiteX7" fmla="*/ 0 w 3100111"/>
              <a:gd name="connsiteY7" fmla="*/ 13648 h 1091821"/>
              <a:gd name="connsiteX8" fmla="*/ 0 w 3100111"/>
              <a:gd name="connsiteY8" fmla="*/ 13648 h 1091821"/>
              <a:gd name="connsiteX9" fmla="*/ 13647 w 3100111"/>
              <a:gd name="connsiteY9" fmla="*/ 0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111" h="1091821">
                <a:moveTo>
                  <a:pt x="3070746" y="1091821"/>
                </a:moveTo>
                <a:cubicBezTo>
                  <a:pt x="3093492" y="916674"/>
                  <a:pt x="3116239" y="741528"/>
                  <a:pt x="3084394" y="627797"/>
                </a:cubicBezTo>
                <a:cubicBezTo>
                  <a:pt x="3052549" y="514066"/>
                  <a:pt x="3068471" y="441278"/>
                  <a:pt x="2879677" y="409433"/>
                </a:cubicBezTo>
                <a:cubicBezTo>
                  <a:pt x="2690883" y="377588"/>
                  <a:pt x="2231408" y="418531"/>
                  <a:pt x="1951629" y="436728"/>
                </a:cubicBezTo>
                <a:cubicBezTo>
                  <a:pt x="1671850" y="454925"/>
                  <a:pt x="1448937" y="520890"/>
                  <a:pt x="1201003" y="518615"/>
                </a:cubicBezTo>
                <a:cubicBezTo>
                  <a:pt x="953069" y="516340"/>
                  <a:pt x="634621" y="466298"/>
                  <a:pt x="464024" y="423080"/>
                </a:cubicBezTo>
                <a:cubicBezTo>
                  <a:pt x="293427" y="379862"/>
                  <a:pt x="254758" y="327546"/>
                  <a:pt x="177421" y="259307"/>
                </a:cubicBezTo>
                <a:cubicBezTo>
                  <a:pt x="100084" y="191068"/>
                  <a:pt x="0" y="13648"/>
                  <a:pt x="0" y="13648"/>
                </a:cubicBezTo>
                <a:lnTo>
                  <a:pt x="0" y="13648"/>
                </a:lnTo>
                <a:lnTo>
                  <a:pt x="13647" y="0"/>
                </a:lnTo>
              </a:path>
            </a:pathLst>
          </a:custGeom>
          <a:noFill/>
          <a:ln w="9842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9E20BDD-6909-AE42-8329-2DB7283C5109}"/>
              </a:ext>
            </a:extLst>
          </p:cNvPr>
          <p:cNvSpPr/>
          <p:nvPr/>
        </p:nvSpPr>
        <p:spPr>
          <a:xfrm>
            <a:off x="8256896" y="3452884"/>
            <a:ext cx="3425479" cy="3074735"/>
          </a:xfrm>
          <a:custGeom>
            <a:avLst/>
            <a:gdLst>
              <a:gd name="connsiteX0" fmla="*/ 0 w 3425479"/>
              <a:gd name="connsiteY0" fmla="*/ 2743200 h 3074735"/>
              <a:gd name="connsiteX1" fmla="*/ 368489 w 3425479"/>
              <a:gd name="connsiteY1" fmla="*/ 3016155 h 3074735"/>
              <a:gd name="connsiteX2" fmla="*/ 818865 w 3425479"/>
              <a:gd name="connsiteY2" fmla="*/ 3070746 h 3074735"/>
              <a:gd name="connsiteX3" fmla="*/ 2074459 w 3425479"/>
              <a:gd name="connsiteY3" fmla="*/ 2947916 h 3074735"/>
              <a:gd name="connsiteX4" fmla="*/ 2565779 w 3425479"/>
              <a:gd name="connsiteY4" fmla="*/ 2688609 h 3074735"/>
              <a:gd name="connsiteX5" fmla="*/ 3261814 w 3425479"/>
              <a:gd name="connsiteY5" fmla="*/ 2224585 h 3074735"/>
              <a:gd name="connsiteX6" fmla="*/ 3411940 w 3425479"/>
              <a:gd name="connsiteY6" fmla="*/ 1719617 h 3074735"/>
              <a:gd name="connsiteX7" fmla="*/ 3398292 w 3425479"/>
              <a:gd name="connsiteY7" fmla="*/ 1119116 h 3074735"/>
              <a:gd name="connsiteX8" fmla="*/ 3234519 w 3425479"/>
              <a:gd name="connsiteY8" fmla="*/ 777922 h 3074735"/>
              <a:gd name="connsiteX9" fmla="*/ 2811438 w 3425479"/>
              <a:gd name="connsiteY9" fmla="*/ 354841 h 3074735"/>
              <a:gd name="connsiteX10" fmla="*/ 2347414 w 3425479"/>
              <a:gd name="connsiteY10" fmla="*/ 0 h 307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5479" h="3074735">
                <a:moveTo>
                  <a:pt x="0" y="2743200"/>
                </a:moveTo>
                <a:cubicBezTo>
                  <a:pt x="116006" y="2852382"/>
                  <a:pt x="232012" y="2961564"/>
                  <a:pt x="368489" y="3016155"/>
                </a:cubicBezTo>
                <a:cubicBezTo>
                  <a:pt x="504966" y="3070746"/>
                  <a:pt x="534537" y="3082119"/>
                  <a:pt x="818865" y="3070746"/>
                </a:cubicBezTo>
                <a:cubicBezTo>
                  <a:pt x="1103193" y="3059373"/>
                  <a:pt x="1783307" y="3011605"/>
                  <a:pt x="2074459" y="2947916"/>
                </a:cubicBezTo>
                <a:cubicBezTo>
                  <a:pt x="2365611" y="2884227"/>
                  <a:pt x="2367887" y="2809164"/>
                  <a:pt x="2565779" y="2688609"/>
                </a:cubicBezTo>
                <a:cubicBezTo>
                  <a:pt x="2763671" y="2568054"/>
                  <a:pt x="3120787" y="2386084"/>
                  <a:pt x="3261814" y="2224585"/>
                </a:cubicBezTo>
                <a:cubicBezTo>
                  <a:pt x="3402841" y="2063086"/>
                  <a:pt x="3389194" y="1903862"/>
                  <a:pt x="3411940" y="1719617"/>
                </a:cubicBezTo>
                <a:cubicBezTo>
                  <a:pt x="3434686" y="1535372"/>
                  <a:pt x="3427862" y="1276065"/>
                  <a:pt x="3398292" y="1119116"/>
                </a:cubicBezTo>
                <a:cubicBezTo>
                  <a:pt x="3368722" y="962167"/>
                  <a:pt x="3332328" y="905301"/>
                  <a:pt x="3234519" y="777922"/>
                </a:cubicBezTo>
                <a:cubicBezTo>
                  <a:pt x="3136710" y="650543"/>
                  <a:pt x="2959289" y="484495"/>
                  <a:pt x="2811438" y="354841"/>
                </a:cubicBezTo>
                <a:cubicBezTo>
                  <a:pt x="2663587" y="225187"/>
                  <a:pt x="2505500" y="112593"/>
                  <a:pt x="2347414" y="0"/>
                </a:cubicBezTo>
              </a:path>
            </a:pathLst>
          </a:custGeom>
          <a:noFill/>
          <a:ln w="9842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AC8F-6F20-C64C-B0C8-F92568BC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2694-DC51-F04A-9298-C39135DC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histograms and boxplots</a:t>
            </a:r>
          </a:p>
          <a:p>
            <a:r>
              <a:rPr lang="en-US" dirty="0"/>
              <a:t>Add a trendline</a:t>
            </a:r>
          </a:p>
        </p:txBody>
      </p:sp>
    </p:spTree>
    <p:extLst>
      <p:ext uri="{BB962C8B-B14F-4D97-AF65-F5344CB8AC3E}">
        <p14:creationId xmlns:p14="http://schemas.microsoft.com/office/powerpoint/2010/main" val="698904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361A-3751-8746-B0D1-A05BFD1D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20E4-29C6-094D-AA54-F21B4089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Mappings, settings, and data can be set locally</a:t>
            </a:r>
          </a:p>
        </p:txBody>
      </p:sp>
    </p:spTree>
    <p:extLst>
      <p:ext uri="{BB962C8B-B14F-4D97-AF65-F5344CB8AC3E}">
        <p14:creationId xmlns:p14="http://schemas.microsoft.com/office/powerpoint/2010/main" val="312150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7A21-034A-2E4C-B1EA-1ACC3A89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051F-E7F3-374C-93AD-EA8AC633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Saving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2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importance of visualization as device to generate knowledge about data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ggplot2 to create visualizations from data frames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the template to create any graph with ggplot2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aesthetic mappings relate variables to graphic markings on a plot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setting and mapping aesthetics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to use a </a:t>
            </a:r>
            <a:r>
              <a:rPr lang="en-US" sz="2800" dirty="0" err="1"/>
              <a:t>geom</a:t>
            </a:r>
            <a:r>
              <a:rPr lang="en-US" sz="2800" dirty="0"/>
              <a:t> function to add a layer to a graph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global and local ggplot2 settings</a:t>
            </a:r>
          </a:p>
        </p:txBody>
      </p:sp>
    </p:spTree>
    <p:extLst>
      <p:ext uri="{BB962C8B-B14F-4D97-AF65-F5344CB8AC3E}">
        <p14:creationId xmlns:p14="http://schemas.microsoft.com/office/powerpoint/2010/main" val="240650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Consider the 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orders</a:t>
            </a:r>
            <a:r>
              <a:rPr lang="en-US" dirty="0"/>
              <a:t> data frame. How do you think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order_time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and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result_time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are related to each other?</a:t>
            </a:r>
          </a:p>
          <a:p>
            <a:pPr marL="0" indent="0">
              <a:buNone/>
            </a:pPr>
            <a:r>
              <a:rPr lang="en-US" dirty="0"/>
              <a:t>Pair up and discuss.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4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19651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Type the following code in the console to make a graph.</a:t>
            </a:r>
          </a:p>
          <a:p>
            <a:pPr marL="0" indent="0">
              <a:buNone/>
            </a:pPr>
            <a:r>
              <a:rPr lang="en-US" dirty="0"/>
              <a:t>Pay attention to the spelling, capitalization, and parentheses!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3AC5B-1162-7E4C-A3DA-77EA1D8F06E6}"/>
              </a:ext>
            </a:extLst>
          </p:cNvPr>
          <p:cNvGrpSpPr/>
          <p:nvPr/>
        </p:nvGrpSpPr>
        <p:grpSpPr>
          <a:xfrm>
            <a:off x="1024128" y="4307885"/>
            <a:ext cx="9856737" cy="932856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1940D-4892-1347-8A0E-4D8676AD00A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9956C-5083-4C49-B024-3499DC1CA1BC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4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74FA9-EA15-9849-82BB-48D78C83F267}"/>
              </a:ext>
            </a:extLst>
          </p:cNvPr>
          <p:cNvSpPr/>
          <p:nvPr/>
        </p:nvSpPr>
        <p:spPr>
          <a:xfrm>
            <a:off x="2078182" y="295737"/>
            <a:ext cx="8645236" cy="50905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8080E-AF5D-2A4D-88D6-913687F2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76" y="3858319"/>
            <a:ext cx="9384628" cy="7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15E0-C859-1A40-A8B8-5C428E614C8A}"/>
              </a:ext>
            </a:extLst>
          </p:cNvPr>
          <p:cNvSpPr txBox="1"/>
          <p:nvPr/>
        </p:nvSpPr>
        <p:spPr>
          <a:xfrm>
            <a:off x="1601376" y="734291"/>
            <a:ext cx="938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 run this code, you will get what looks like an error but is actually just a message. R lets you know that some of the rows did not have data for </a:t>
            </a:r>
            <a:r>
              <a:rPr lang="en-US" sz="3200" dirty="0" err="1"/>
              <a:t>order_time</a:t>
            </a:r>
            <a:r>
              <a:rPr lang="en-US" sz="3200" dirty="0"/>
              <a:t> and/or </a:t>
            </a:r>
            <a:r>
              <a:rPr lang="en-US" sz="3200" dirty="0" err="1"/>
              <a:t>result_time</a:t>
            </a:r>
            <a:r>
              <a:rPr lang="en-US" sz="3200" dirty="0"/>
              <a:t> so those points were not plotted.</a:t>
            </a:r>
          </a:p>
        </p:txBody>
      </p:sp>
    </p:spTree>
    <p:extLst>
      <p:ext uri="{BB962C8B-B14F-4D97-AF65-F5344CB8AC3E}">
        <p14:creationId xmlns:p14="http://schemas.microsoft.com/office/powerpoint/2010/main" val="24928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07" y="1536799"/>
            <a:ext cx="4157300" cy="39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6CA5E-86D4-1A49-93B9-337F60D84B09}"/>
              </a:ext>
            </a:extLst>
          </p:cNvPr>
          <p:cNvGrpSpPr/>
          <p:nvPr/>
        </p:nvGrpSpPr>
        <p:grpSpPr>
          <a:xfrm>
            <a:off x="422524" y="3234724"/>
            <a:ext cx="11713370" cy="1203859"/>
            <a:chOff x="2080824" y="3162925"/>
            <a:chExt cx="8340726" cy="6553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92C0FF-CB1F-9A4E-B6EF-2EA254675007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3C217-C5E1-D143-9A12-E6479853C2EC}"/>
                </a:ext>
              </a:extLst>
            </p:cNvPr>
            <p:cNvSpPr txBox="1"/>
            <p:nvPr/>
          </p:nvSpPr>
          <p:spPr>
            <a:xfrm>
              <a:off x="2080824" y="3235065"/>
              <a:ext cx="8340726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89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21229" y="1708386"/>
            <a:ext cx="2365216" cy="1246648"/>
            <a:chOff x="896764" y="1732048"/>
            <a:chExt cx="2365216" cy="12466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9934" y="1357667"/>
            <a:ext cx="2730760" cy="1938992"/>
            <a:chOff x="896764" y="1380787"/>
            <a:chExt cx="2365216" cy="193899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07064"/>
                <a:gd name="adj2" fmla="val 99023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+ sign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before new line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2524" y="4814991"/>
            <a:ext cx="2365216" cy="1246648"/>
            <a:chOff x="896764" y="1732048"/>
            <a:chExt cx="2365216" cy="1246648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layer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21230" y="4679493"/>
            <a:ext cx="2546434" cy="1508105"/>
            <a:chOff x="896764" y="1596229"/>
            <a:chExt cx="2365216" cy="150810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596229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mappings inside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r>
                <a:rPr lang="en-US" sz="2800" dirty="0">
                  <a:solidFill>
                    <a:schemeClr val="bg1"/>
                  </a:solidFill>
                </a:rPr>
                <a:t> function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0510" y="4794467"/>
            <a:ext cx="2365216" cy="1246648"/>
            <a:chOff x="896764" y="1732048"/>
            <a:chExt cx="2365216" cy="1246648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x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524" y="1572568"/>
            <a:ext cx="2365216" cy="1508105"/>
            <a:chOff x="896764" y="1596230"/>
            <a:chExt cx="2365216" cy="1508105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initialize a plot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with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78E30D-B972-A449-A9E8-3788FCC6B36C}"/>
              </a:ext>
            </a:extLst>
          </p:cNvPr>
          <p:cNvGrpSpPr/>
          <p:nvPr/>
        </p:nvGrpSpPr>
        <p:grpSpPr>
          <a:xfrm>
            <a:off x="9418573" y="4799558"/>
            <a:ext cx="2365216" cy="1246648"/>
            <a:chOff x="896764" y="1732048"/>
            <a:chExt cx="2365216" cy="1246648"/>
          </a:xfrm>
        </p:grpSpPr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065AFE25-FB19-654D-BF2E-FE437843CDC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954484-1E48-7043-83CD-BEF8A8E703A1}"/>
                </a:ext>
              </a:extLst>
            </p:cNvPr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y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RCDA MGH 2018 Template</Template>
  <TotalTime>7135</TotalTime>
  <Words>1877</Words>
  <Application>Microsoft Macintosh PowerPoint</Application>
  <PresentationFormat>Widescreen</PresentationFormat>
  <Paragraphs>219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Menlo</vt:lpstr>
      <vt:lpstr>Monaco</vt:lpstr>
      <vt:lpstr>Tw Cen MT</vt:lpstr>
      <vt:lpstr>Tw Cen MT Condensed</vt:lpstr>
      <vt:lpstr>Wingdings 3</vt:lpstr>
      <vt:lpstr>Integral</vt:lpstr>
      <vt:lpstr>Introduction to R Workshop</vt:lpstr>
      <vt:lpstr>PowerPoint Presentation</vt:lpstr>
      <vt:lpstr>PowerPoint Presentation</vt:lpstr>
      <vt:lpstr>Your Turn 1</vt:lpstr>
      <vt:lpstr>Your Turn 2</vt:lpstr>
      <vt:lpstr>PowerPoint Presentation</vt:lpstr>
      <vt:lpstr>PowerPoint Presentation</vt:lpstr>
      <vt:lpstr>PowerPoint Presentation</vt:lpstr>
      <vt:lpstr>PowerPoint Presentation</vt:lpstr>
      <vt:lpstr>To make any kind of graph:</vt:lpstr>
      <vt:lpstr>1. Pick a “Tidy” Data Frame</vt:lpstr>
      <vt:lpstr>2. Choose a “Geom” Function</vt:lpstr>
      <vt:lpstr>PowerPoint Presentation</vt:lpstr>
      <vt:lpstr>Aesthetics</vt:lpstr>
      <vt:lpstr>3. Write Aesthetic Mappings</vt:lpstr>
      <vt:lpstr>Your Turn 3</vt:lpstr>
      <vt:lpstr>Your Turn 4</vt:lpstr>
      <vt:lpstr>Setting vs Mapping Aesthetics</vt:lpstr>
      <vt:lpstr>PowerPoint Presentation</vt:lpstr>
      <vt:lpstr>PowerPoint Presentation</vt:lpstr>
      <vt:lpstr>PowerPoint Presentation</vt:lpstr>
      <vt:lpstr>PowerPoint Presentation</vt:lpstr>
      <vt:lpstr>Geoms</vt:lpstr>
      <vt:lpstr>Global vs local</vt:lpstr>
      <vt:lpstr>What else?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Kadauke, Stephan</cp:lastModifiedBy>
  <cp:revision>323</cp:revision>
  <cp:lastPrinted>2019-05-03T17:31:12Z</cp:lastPrinted>
  <dcterms:created xsi:type="dcterms:W3CDTF">2018-02-26T19:02:44Z</dcterms:created>
  <dcterms:modified xsi:type="dcterms:W3CDTF">2019-05-03T17:46:16Z</dcterms:modified>
</cp:coreProperties>
</file>